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2" r:id="rId3"/>
    <p:sldId id="266" r:id="rId4"/>
    <p:sldId id="263" r:id="rId5"/>
    <p:sldId id="264" r:id="rId6"/>
    <p:sldId id="267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4275" autoAdjust="0"/>
  </p:normalViewPr>
  <p:slideViewPr>
    <p:cSldViewPr snapToGrid="0">
      <p:cViewPr varScale="1">
        <p:scale>
          <a:sx n="62" d="100"/>
          <a:sy n="62" d="100"/>
        </p:scale>
        <p:origin x="105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AE257-2CC1-498E-A4AD-0EDF17A3205D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27762-7A52-4440-B7DC-6166D8643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7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19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77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04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38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2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29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00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79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80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3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Fiona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17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79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aseline="0" dirty="0" smtClean="0"/>
              <a:t>Fiona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6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Fiona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0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Fiona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63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Kathryn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9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Kathryn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8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Kathryn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85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7762-7A52-4440-B7DC-6166D86436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5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94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6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8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8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88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30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19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0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1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AC42-220F-4464-B883-91089223BB09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C8E1-2EF9-4167-B7AF-1809137A9C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5187"/>
            <a:ext cx="9144000" cy="175884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Montserrat" panose="02000505000000020004" pitchFamily="2" charset="0"/>
              </a:rPr>
              <a:t>Hospice UK 2021 National Conference</a:t>
            </a:r>
            <a:b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Montserrat" panose="02000505000000020004" pitchFamily="2" charset="0"/>
              </a:rPr>
            </a:b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Montserrat" panose="02000505000000020004" pitchFamily="2" charset="0"/>
              </a:rPr>
              <a:t>“A New World”</a:t>
            </a:r>
            <a:b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Montserrat" panose="02000505000000020004" pitchFamily="2" charset="0"/>
              </a:rPr>
            </a:b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Montserrat" panose="02000505000000020004" pitchFamily="2" charset="0"/>
              </a:rPr>
              <a:t>Changing The Landscape In End of Life Care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8667"/>
            <a:ext cx="12308504" cy="1569333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3378926"/>
            <a:ext cx="9144000" cy="18788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Feedback from:</a:t>
            </a:r>
          </a:p>
          <a:p>
            <a:r>
              <a:rPr lang="en-US" dirty="0" smtClean="0"/>
              <a:t>Paul Winspear, Chief Executive</a:t>
            </a:r>
          </a:p>
          <a:p>
            <a:r>
              <a:rPr lang="en-US" dirty="0" smtClean="0"/>
              <a:t>Mark Flower, Director of Communications &amp; Fundraising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Fiona Chiplen, Consultant</a:t>
            </a:r>
          </a:p>
          <a:p>
            <a:r>
              <a:rPr lang="en-US" dirty="0" smtClean="0"/>
              <a:t>Kathryn Glawe, Hospice Community Nurse Specialist</a:t>
            </a:r>
          </a:p>
          <a:p>
            <a:r>
              <a:rPr lang="en-US" dirty="0" smtClean="0"/>
              <a:t>Jen Wakefield, Family Support Team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10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Hospice at the heart of the community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While trend of care is towards community, IPU bed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utilisation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needs to increase; HUK says IPU is key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New ICS (integrated care system) structures should be viewed as an opportunity, not a threat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Inequalities: are marginal groups hard to reach or just hard to listen to?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ICS: determine where best to exert influence, promote hospice sector &amp; role, collaborate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New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ways of coordinating an end of life care workforce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Thames Hospice – Band 5 RNs are hard to recruit – identify HCAs with ability and ambition and develop them via NA training schemes to Band 4 to support RNs and relieve them of many existing tasks.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In-house education team delivers training program aligned to QCF level 3.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</a:rPr>
              <a:t>mths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training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10 full days classroom &amp; 3 self-study days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12 modules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Practical skills in classroom and on IPU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Submission of written work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Mentorship by 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New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ways of coordinating an end of life care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workforce (2)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Thames Hospice – Medics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Foundation Year (2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mths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– 5% of all posts in hospices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GP training posts (6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mths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– 25% of all posts in hospices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Consider 1-year fixed term clinical fellow post for medics (42 applicants / 10 short-listed)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Attractive to medics because gain more EOL care experience and explore career in palliative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Medic assigned education supervisor and learning portfolio, encouraged to complete a QIP, skills and knowledge measured at start and end of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New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ways of coordinating an end of life care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workforce (3)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Highlands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Hospice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– link roles tend to be unevenly distributed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Use link roles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cover more specialties and rotate after 2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Incident reporting &amp; follow-up helps to identify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specialisations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that would benefit from a link role.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Mergers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and partnership working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 not under-estimate the complexity even when both sides are motivated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9 hospices working in partnership across Greater Manchester, each contributing 10k towards a highly skilled project manager (strategic alliance).</a:t>
            </a:r>
          </a:p>
        </p:txBody>
      </p:sp>
    </p:spTree>
    <p:extLst>
      <p:ext uri="{BB962C8B-B14F-4D97-AF65-F5344CB8AC3E}">
        <p14:creationId xmlns:p14="http://schemas.microsoft.com/office/powerpoint/2010/main" val="9921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Are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we seeing the end of inpatient care?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Session title deliberately provocative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80% of hospice care now delivered in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NHS long-term plan: we will reduce the historic divide between primary and community health services and we will boost out of hospital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IPU care is a home from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Difference between the abstract and hope of dying at home versus the reality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Sub-cutaneous injections administered by carers/family</a:t>
            </a:r>
          </a:p>
        </p:txBody>
      </p:sp>
    </p:spTree>
    <p:extLst>
      <p:ext uri="{BB962C8B-B14F-4D97-AF65-F5344CB8AC3E}">
        <p14:creationId xmlns:p14="http://schemas.microsoft.com/office/powerpoint/2010/main" val="16402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Enhancing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support in the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community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Integrated care – making positive impacts when it matters most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18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full funded pilot for 10pm to 8am (now 8pm to 8am): EOL visits, blocked catheters, symptom control, pain management, carer reassurance &amp; support, verification of death, last offices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Visiting homes &amp; care homes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 x Band 6 RN / 1 x Band 3 support worker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Direct line to mobile 24/7: 88% of attendances within 30 minutes of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Based at hospice building and supported by HCNS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£61 for 1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night visit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£51 for 1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day visit –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compares with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£222/bed-day in acute trust (NICE website) &amp; £3k per admission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Other data: cost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hospital bed for 1 day =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£425 / cost of transportation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hospital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£233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Need to upskill domiciliary care workers – 3 hospices &amp; 1 council working collaboratively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Navigating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Integrated Care System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ICS’ are still forming – 1 Apr 22 official start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CCGs will no longer exist and commissioning will take place within the 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Budgets will be partially devolved to localities, closer to populations, and some control relinquished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ICS is more person-centred, holistic &amp; empowering approach, i.e. the way we already do things! (key role for hospices)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ICS: system, place &amp;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neighbourhood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Collaboration is key building on assets &amp; resources already in place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388" y="1254034"/>
            <a:ext cx="101715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Transitions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Lengthier life expectancy for life limiting conditions diagnosed in childhood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Discordant maturation of brain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Under recognized psychological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Increase in physical and psychological problems for CYP if no or little transition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Expert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Empowerment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Vital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16-30 age range (surprise!)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Difference between Children &amp; Adult Hospice care</a:t>
            </a:r>
          </a:p>
        </p:txBody>
      </p:sp>
    </p:spTree>
    <p:extLst>
      <p:ext uri="{BB962C8B-B14F-4D97-AF65-F5344CB8AC3E}">
        <p14:creationId xmlns:p14="http://schemas.microsoft.com/office/powerpoint/2010/main" val="30596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488" y="1300529"/>
            <a:ext cx="101715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Planning Ahead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Helping the dying and the bereaved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Compassionate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Frailty relevant to ACP conversations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cLaD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Covid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Overall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Themes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252" y="5229462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9712" y="1367516"/>
            <a:ext cx="110335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End Of Life Care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Widening Access To Hospicecare For People With Non-Malignant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Collaborative Working – Including Mergers &amp; Partnership 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Hospice At The Heart Of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Gender Inequalities in Hospice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Integrated Care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Post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</a:rPr>
              <a:t>Covid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Landscape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Use of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Equality &amp; Diversity in Hospice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Transitional Hospice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Planning Ahead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Bereavement QI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488" y="1300529"/>
            <a:ext cx="101715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Mind the Grief Gap – Hospice UK QI Bereavement Project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changed – response of Hospice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Post pandemic &amp; legacy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Learning – Trust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Meeting the Gap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Capacity &amp;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Education &amp;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QI Methodology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What’s 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Outcome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Community Bereavement Support</a:t>
            </a:r>
          </a:p>
        </p:txBody>
      </p:sp>
    </p:spTree>
    <p:extLst>
      <p:ext uri="{BB962C8B-B14F-4D97-AF65-F5344CB8AC3E}">
        <p14:creationId xmlns:p14="http://schemas.microsoft.com/office/powerpoint/2010/main" val="41810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488" y="1300529"/>
            <a:ext cx="101715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More About Communities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Wigan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Example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Targeted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Citizens – NOT passive recipients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Socio-economic impact on 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Last 1000 days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Asset based conversations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Place based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Demand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488" y="1300529"/>
            <a:ext cx="101715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Using The Media As A Force For Change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Overview of the Live Stream – featuring Dan Hewitt, ITV News Political Correspondent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the right use of media can bring about real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Creative Use of Digital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Technologies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Moving services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Improving websites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Embracing New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Enhancing existing services, reaching new communities &amp; increasing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Impact of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Covid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9831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6386" y="1421597"/>
            <a:ext cx="88653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CovPall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Study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Moral distress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Strategies to manage distress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Healthy vs. unhealthy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Individual,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organisational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Moral comfort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Extra-ordinary MDT meeting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211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Lack of resources/ Workforce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challenges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8916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0914" y="2395436"/>
            <a:ext cx="88653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Collaborative working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Different roles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Accessing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Equality and Diversity 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322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4431" y="1606263"/>
            <a:ext cx="88653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Inequality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Are we doing enough?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CovPall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survey – themes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Disproportionate impact of restricted visiting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Compounded communication challenges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Unmet religious and faith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Mistrust of services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language we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use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252" y="5249831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8177" y="1452892"/>
            <a:ext cx="8865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In general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Think about how we describe people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judgemental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Fair and equitable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Making people feel worthy and valued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More specifically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Collaborative approach with patients,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to falls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Delirium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Dementia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Eye donation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3586" y="1393260"/>
            <a:ext cx="88653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</a:rPr>
              <a:t>Contemporary Reflections on our workforce world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Aims for improved recruitment and opportunity as an Physician Associate (PA)nurse in UK hospices.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Key learning 1 – Bridging the gap between the medical and nursing team.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Key Learning 2- increased training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Key Learning 3-  need for clinical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Key Learning 4- GMC regulation for PA end of 2022. 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3586" y="1254034"/>
            <a:ext cx="88653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</a:rPr>
              <a:t>Improved Access Through Collaborative Working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– The Shared Liver Project, St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Lukes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Hospice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1 – Improvement in QOL for patient through extensive management and leading up to transplant.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2- Close monitoring of diuretics and Improved access to paracentesis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3- Access to a One Response 24/7 advice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4- Provision of equitable care pathways transferrable for other non-malignant diseases. 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734" y="1939445"/>
            <a:ext cx="9008225" cy="2547580"/>
          </a:xfrm>
        </p:spPr>
        <p:txBody>
          <a:bodyPr>
            <a:normAutofit/>
          </a:bodyPr>
          <a:lstStyle/>
          <a:p>
            <a:pPr algn="just"/>
            <a:endParaRPr lang="en-GB" sz="1600" dirty="0" smtClean="0"/>
          </a:p>
          <a:p>
            <a:pPr algn="just"/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US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  <a:p>
            <a:pPr algn="just"/>
            <a:endParaRPr lang="en-GB" sz="1600" dirty="0">
              <a:solidFill>
                <a:schemeClr val="accent1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" y="99954"/>
            <a:ext cx="2355274" cy="93033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046249" y="6487879"/>
            <a:ext cx="6262255" cy="1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smtClean="0">
                <a:solidFill>
                  <a:srgbClr val="4768B0"/>
                </a:solidFill>
                <a:latin typeface="Montserrat Light" panose="00000400000000000000" pitchFamily="50" charset="0"/>
              </a:rPr>
              <a:t>Jackson-Barstow House, Uphill | westonhospicecare.org.uk | Registered Charity No. 900328</a:t>
            </a:r>
            <a:endParaRPr lang="en-GB" sz="1050" dirty="0">
              <a:solidFill>
                <a:srgbClr val="4768B0"/>
              </a:solidFill>
              <a:latin typeface="Montserrat Light" panose="000004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4" y="99954"/>
            <a:ext cx="1052794" cy="352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5" y="5172553"/>
            <a:ext cx="12308504" cy="156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47826" y="1098570"/>
            <a:ext cx="102083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</a:rPr>
              <a:t>Widening access to Hospice Care for people with non-malignant conditions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Enabling care for Advanced Heart Failure. Heart failure does not have a clear illness trajectory.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1- Improve QOL by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ttendance of Heart Failure clinics and access to Day Hospice focus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2 – Advanced Care Planning- discuss patients wishes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3-  Monitoring  and caution when withdrawing  medications at EOL.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 Learning 4 – Community Protocols &amp;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eactivation of ICDs.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1603</Words>
  <Application>Microsoft Office PowerPoint</Application>
  <PresentationFormat>Widescreen</PresentationFormat>
  <Paragraphs>328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Montserrat</vt:lpstr>
      <vt:lpstr>Montserrat Light</vt:lpstr>
      <vt:lpstr>Office Theme</vt:lpstr>
      <vt:lpstr>Hospice UK 2021 National Conference “A New World” Changing The Landscape In End of Life Care</vt:lpstr>
      <vt:lpstr>Overall Themes</vt:lpstr>
      <vt:lpstr>Impact of Covid</vt:lpstr>
      <vt:lpstr>Lack of resources/ Workforce challenges</vt:lpstr>
      <vt:lpstr>Equality and Diversity </vt:lpstr>
      <vt:lpstr>The language we 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use Montserrat Font for headings (This font). Please use hospice primary blue (this colour)</dc:title>
  <dc:creator>Harry Cardno</dc:creator>
  <cp:lastModifiedBy>Jennifer Wakefield</cp:lastModifiedBy>
  <cp:revision>200</cp:revision>
  <cp:lastPrinted>2021-11-11T10:11:48Z</cp:lastPrinted>
  <dcterms:created xsi:type="dcterms:W3CDTF">2020-04-30T13:33:21Z</dcterms:created>
  <dcterms:modified xsi:type="dcterms:W3CDTF">2022-07-11T12:29:59Z</dcterms:modified>
</cp:coreProperties>
</file>